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9060"/>
    <a:srgbClr val="000066"/>
    <a:srgbClr val="003300"/>
    <a:srgbClr val="FF9900"/>
    <a:srgbClr val="00447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03DD3-97B4-4664-B1CE-D5F71CA22340}" type="datetimeFigureOut">
              <a:rPr lang="en-US" smtClean="0"/>
              <a:pPr/>
              <a:t>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C44BE-22C6-47C7-97E6-DDC04D4D1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6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BA0D4-8670-471B-9584-F19838B21CDF}" type="datetimeFigureOut">
              <a:rPr lang="en-US" smtClean="0"/>
              <a:t>4/11/2012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06BCD-0606-4298-BF64-F5C9F91C5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2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06BCD-0606-4298-BF64-F5C9F91C51D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06BCD-0606-4298-BF64-F5C9F91C51D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06BCD-0606-4298-BF64-F5C9F91C51D8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230188"/>
            <a:ext cx="4968875" cy="2779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2988" y="3429000"/>
            <a:ext cx="4968875" cy="17526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A89060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quarter" idx="10"/>
          </p:nvPr>
        </p:nvSpPr>
        <p:spPr>
          <a:xfrm>
            <a:off x="1042988" y="6248400"/>
            <a:ext cx="1800225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228600"/>
            <a:ext cx="1909762" cy="5648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8600"/>
            <a:ext cx="5581650" cy="5648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276725"/>
          </a:xfrm>
        </p:spPr>
        <p:txBody>
          <a:bodyPr/>
          <a:lstStyle>
            <a:lvl1pPr>
              <a:defRPr sz="2800" baseline="0">
                <a:solidFill>
                  <a:schemeClr val="accent4">
                    <a:lumMod val="25000"/>
                  </a:schemeClr>
                </a:solidFill>
              </a:defRPr>
            </a:lvl1pPr>
            <a:lvl2pPr>
              <a:defRPr sz="2400" baseline="0">
                <a:solidFill>
                  <a:schemeClr val="accent4">
                    <a:lumMod val="25000"/>
                  </a:schemeClr>
                </a:solidFill>
              </a:defRPr>
            </a:lvl2pPr>
            <a:lvl3pPr>
              <a:defRPr sz="2000" baseline="0">
                <a:solidFill>
                  <a:schemeClr val="accent4">
                    <a:lumMod val="25000"/>
                  </a:schemeClr>
                </a:solidFill>
              </a:defRPr>
            </a:lvl3pPr>
            <a:lvl4pPr>
              <a:defRPr sz="1800" baseline="0">
                <a:solidFill>
                  <a:schemeClr val="accent4">
                    <a:lumMod val="25000"/>
                  </a:schemeClr>
                </a:solidFill>
              </a:defRPr>
            </a:lvl4pPr>
            <a:lvl5pPr>
              <a:defRPr sz="1800" baseline="0">
                <a:solidFill>
                  <a:schemeClr val="accent4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8600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248400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47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89060"/>
        </a:buClr>
        <a:buChar char="•"/>
        <a:defRPr sz="3200">
          <a:solidFill>
            <a:srgbClr val="36363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89060"/>
        </a:buClr>
        <a:buChar char="•"/>
        <a:defRPr sz="2800">
          <a:solidFill>
            <a:srgbClr val="36363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89060"/>
        </a:buClr>
        <a:buChar char="•"/>
        <a:defRPr sz="2400">
          <a:solidFill>
            <a:srgbClr val="36363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36363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36363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8906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71563" y="230188"/>
            <a:ext cx="5143500" cy="277971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Calibri" pitchFamily="34" charset="0"/>
              </a:rPr>
              <a:t>From Specialist to Generalist: </a:t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Teaching across the discipline</a:t>
            </a:r>
            <a:br>
              <a:rPr lang="en-US" dirty="0" smtClean="0">
                <a:latin typeface="Calibri" pitchFamily="34" charset="0"/>
              </a:rPr>
            </a:b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03323" y="4429132"/>
            <a:ext cx="4968875" cy="1000125"/>
          </a:xfrm>
        </p:spPr>
        <p:txBody>
          <a:bodyPr/>
          <a:lstStyle/>
          <a:p>
            <a:r>
              <a:rPr lang="en-US" sz="2800" b="1" dirty="0" smtClean="0"/>
              <a:t>Life and work in Academia </a:t>
            </a:r>
            <a:r>
              <a:rPr lang="en-US" sz="2800" b="1" dirty="0" smtClean="0"/>
              <a:t>12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April 2012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GB" sz="2800" b="1" dirty="0" smtClean="0">
              <a:latin typeface="Calibri" pitchFamily="34" charset="0"/>
            </a:endParaRPr>
          </a:p>
          <a:p>
            <a:r>
              <a:rPr lang="en-GB" sz="2000" dirty="0" smtClean="0"/>
              <a:t>Carolin.Esser-Miles@winchester.ac.uk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8"/>
            <a:ext cx="764381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did we gain that PhD?</a:t>
            </a:r>
            <a:endParaRPr lang="en-GB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71546"/>
            <a:ext cx="7643812" cy="4276725"/>
          </a:xfrm>
        </p:spPr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BA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→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(possibly) MA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 →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MPhil(?)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 →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PhD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Training towards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specialism</a:t>
            </a:r>
            <a:endParaRPr lang="en-GB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 quest to prove ourselves</a:t>
            </a:r>
            <a:b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as scholars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Depth over breadth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4" descr="BTWD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68418">
            <a:off x="6133647" y="2704002"/>
            <a:ext cx="2409828" cy="3089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HE Environment</a:t>
            </a:r>
            <a:endParaRPr lang="en-GB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 descr="BTWD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142984"/>
            <a:ext cx="6077468" cy="4558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do we teach an unfamiliar subject?</a:t>
            </a:r>
            <a:endParaRPr lang="en-GB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7" name="Picture 3" descr="C:\Documents and Settings\User\Local Settings\Temporary Internet Files\Content.IE5\51O191A4\MPj038267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9815" y="1228732"/>
            <a:ext cx="2337027" cy="3271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1071537" y="1500174"/>
            <a:ext cx="521497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Remember…</a:t>
            </a:r>
            <a:b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You are not giving a research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 paper or teaching at PhD level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You are a specialist in your 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discipline and a trained academic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You are there to guide your 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 students in their own learning, 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 not to provide them with every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 possible bit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Preparing to Teach</a:t>
            </a:r>
            <a:endParaRPr lang="en-GB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7" name="Picture 3" descr="C:\Documents and Settings\User\Local Settings\Temporary Internet Files\Content.IE5\51O191A4\MPj03826740000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00892" y="428604"/>
            <a:ext cx="1765523" cy="1765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928662" y="1214422"/>
            <a:ext cx="7643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Ask your colleagues for advice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Do some research around the topic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Is there any documentation from previous years? 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Can you use any of your previous knowledge? (subject-specific and academic skills)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Remember that you only need to be one week ahead of your students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Maybe surprising: It is easier to stay focussed in an unfamiliar subject!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classroom</a:t>
            </a:r>
            <a:endParaRPr lang="en-GB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7" name="Picture 3" descr="C:\Documents and Settings\User\Local Settings\Temporary Internet Files\Content.IE5\51O191A4\MPj03826740000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00892" y="649294"/>
            <a:ext cx="1765523" cy="1324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1000099" y="1500174"/>
            <a:ext cx="764386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Be prepared and trust yourself.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Make sure that you understand the subject of the day (otherwise ask a colleague).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Be aware how much new material your students can cope with in one day and plan your classes accordingly.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Try to have one more layer of knowledge than the one you aim for in class.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Acknowledge when you do not know something, but check it up and feed the answer back to the students.</a:t>
            </a:r>
          </a:p>
          <a:p>
            <a:pPr marL="514350" indent="-514350">
              <a:spcAft>
                <a:spcPts val="1200"/>
              </a:spcAft>
              <a:buClr>
                <a:schemeClr val="bg2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Enjoy yourself, as your fun in learning something new can infect your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W Title">
  <a:themeElements>
    <a:clrScheme name="UoW Titl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UoW 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W Titl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W Titl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5371</TotalTime>
  <Words>218</Words>
  <Application>Microsoft Office PowerPoint</Application>
  <PresentationFormat>On-screen Show (4:3)</PresentationFormat>
  <Paragraphs>31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UoW Title</vt:lpstr>
      <vt:lpstr>From Specialist to Generalist:   Teaching across the discipline </vt:lpstr>
      <vt:lpstr>How did we gain that PhD?</vt:lpstr>
      <vt:lpstr>The HE Environment</vt:lpstr>
      <vt:lpstr>How do we teach an unfamiliar subject?</vt:lpstr>
      <vt:lpstr>Preparing to Teach</vt:lpstr>
      <vt:lpstr>In the classroom</vt:lpstr>
    </vt:vector>
  </TitlesOfParts>
  <Company>King Alfred's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kirsty.williams</dc:creator>
  <cp:lastModifiedBy>USER</cp:lastModifiedBy>
  <cp:revision>189</cp:revision>
  <dcterms:created xsi:type="dcterms:W3CDTF">2006-09-14T09:34:59Z</dcterms:created>
  <dcterms:modified xsi:type="dcterms:W3CDTF">2012-04-11T22:42:53Z</dcterms:modified>
</cp:coreProperties>
</file>